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
  </p:notesMasterIdLst>
  <p:sldIdLst>
    <p:sldId id="262" r:id="rId2"/>
    <p:sldId id="263" r:id="rId3"/>
    <p:sldId id="264" r:id="rId4"/>
    <p:sldId id="265"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E6"/>
    <a:srgbClr val="FFD407"/>
    <a:srgbClr val="FFD506"/>
    <a:srgbClr val="008E74"/>
    <a:srgbClr val="C5E0B4"/>
    <a:srgbClr val="CFA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62"/>
    <p:restoredTop sz="95788"/>
  </p:normalViewPr>
  <p:slideViewPr>
    <p:cSldViewPr snapToGrid="0" snapToObjects="1">
      <p:cViewPr varScale="1">
        <p:scale>
          <a:sx n="107" d="100"/>
          <a:sy n="107" d="100"/>
        </p:scale>
        <p:origin x="11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4202E-EA0B-F845-8D8A-917E2C320490}" type="datetimeFigureOut">
              <a:rPr lang="en-US" smtClean="0"/>
              <a:t>5/24/23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F1ABE-1980-AC45-ABBE-8069B3FA5A3F}" type="slidenum">
              <a:rPr lang="en-US" smtClean="0"/>
              <a:t>‹#›</a:t>
            </a:fld>
            <a:endParaRPr lang="en-US"/>
          </a:p>
        </p:txBody>
      </p:sp>
    </p:spTree>
    <p:extLst>
      <p:ext uri="{BB962C8B-B14F-4D97-AF65-F5344CB8AC3E}">
        <p14:creationId xmlns:p14="http://schemas.microsoft.com/office/powerpoint/2010/main" val="42620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1</a:t>
            </a:fld>
            <a:endParaRPr lang="en-US"/>
          </a:p>
        </p:txBody>
      </p:sp>
    </p:spTree>
    <p:extLst>
      <p:ext uri="{BB962C8B-B14F-4D97-AF65-F5344CB8AC3E}">
        <p14:creationId xmlns:p14="http://schemas.microsoft.com/office/powerpoint/2010/main" val="2462599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2</a:t>
            </a:fld>
            <a:endParaRPr lang="en-US"/>
          </a:p>
        </p:txBody>
      </p:sp>
    </p:spTree>
    <p:extLst>
      <p:ext uri="{BB962C8B-B14F-4D97-AF65-F5344CB8AC3E}">
        <p14:creationId xmlns:p14="http://schemas.microsoft.com/office/powerpoint/2010/main" val="1970566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3</a:t>
            </a:fld>
            <a:endParaRPr lang="en-US"/>
          </a:p>
        </p:txBody>
      </p:sp>
    </p:spTree>
    <p:extLst>
      <p:ext uri="{BB962C8B-B14F-4D97-AF65-F5344CB8AC3E}">
        <p14:creationId xmlns:p14="http://schemas.microsoft.com/office/powerpoint/2010/main" val="3343095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4</a:t>
            </a:fld>
            <a:endParaRPr lang="en-US"/>
          </a:p>
        </p:txBody>
      </p:sp>
    </p:spTree>
    <p:extLst>
      <p:ext uri="{BB962C8B-B14F-4D97-AF65-F5344CB8AC3E}">
        <p14:creationId xmlns:p14="http://schemas.microsoft.com/office/powerpoint/2010/main" val="4189169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0" y="6508142"/>
            <a:ext cx="1146629" cy="349857"/>
          </a:xfrm>
        </p:spPr>
        <p:txBody>
          <a:bodyPr/>
          <a:lstStyle>
            <a:lvl1pPr>
              <a:defRPr sz="1600">
                <a:solidFill>
                  <a:schemeClr val="tx1"/>
                </a:solidFill>
              </a:defRPr>
            </a:lvl1pPr>
          </a:lstStyle>
          <a:p>
            <a:fld id="{A347E85E-16B2-7D4F-B055-996D5F280DF9}" type="datetime1">
              <a:rPr lang="en-US" smtClean="0"/>
              <a:t>5/24/23</a:t>
            </a:fld>
            <a:endParaRPr lang="en-US" dirty="0"/>
          </a:p>
        </p:txBody>
      </p:sp>
      <p:sp>
        <p:nvSpPr>
          <p:cNvPr id="14" name="Rectangle 13"/>
          <p:cNvSpPr/>
          <p:nvPr userDrawn="1"/>
        </p:nvSpPr>
        <p:spPr>
          <a:xfrm>
            <a:off x="1" y="3112608"/>
            <a:ext cx="203131" cy="16902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extLst>
      <p:ext uri="{BB962C8B-B14F-4D97-AF65-F5344CB8AC3E}">
        <p14:creationId xmlns:p14="http://schemas.microsoft.com/office/powerpoint/2010/main" val="29934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
        <p:nvSpPr>
          <p:cNvPr id="4" name="Date Placeholder 3"/>
          <p:cNvSpPr>
            <a:spLocks noGrp="1"/>
          </p:cNvSpPr>
          <p:nvPr>
            <p:ph type="dt" sz="half" idx="10"/>
          </p:nvPr>
        </p:nvSpPr>
        <p:spPr/>
        <p:txBody>
          <a:bodyPr/>
          <a:lstStyle>
            <a:lvl1pPr>
              <a:defRPr sz="1200"/>
            </a:lvl1pPr>
          </a:lstStyle>
          <a:p>
            <a:fld id="{C1528136-8F1E-8B4C-9500-FCAE614CED34}" type="datetime1">
              <a:rPr lang="en-US" smtClean="0"/>
              <a:t>5/24/23</a:t>
            </a:fld>
            <a:endParaRPr lang="en-US" dirty="0"/>
          </a:p>
        </p:txBody>
      </p:sp>
    </p:spTree>
    <p:extLst>
      <p:ext uri="{BB962C8B-B14F-4D97-AF65-F5344CB8AC3E}">
        <p14:creationId xmlns:p14="http://schemas.microsoft.com/office/powerpoint/2010/main" val="150462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5E397C-8781-494B-BBCB-6F8C147E365D}" type="datetime1">
              <a:rPr lang="en-US" smtClean="0"/>
              <a:t>5/24/23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1BDAB364-70D1-47F3-856A-0650B2812133}"/>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67965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F1A1C1D-7A24-6C4A-9A72-D802B5CAE039}" type="datetime1">
              <a:rPr lang="en-US" smtClean="0"/>
              <a:t>5/24/23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pic>
        <p:nvPicPr>
          <p:cNvPr id="6" name="Picture 5">
            <a:extLst>
              <a:ext uri="{FF2B5EF4-FFF2-40B4-BE49-F238E27FC236}">
                <a16:creationId xmlns:a16="http://schemas.microsoft.com/office/drawing/2014/main" id="{39A214FC-3C60-40C1-80C6-5D2755147CF6}"/>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55446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68F3E4-2315-AC4C-ABF4-95DA426C2F52}" type="datetime1">
              <a:rPr lang="en-US" smtClean="0"/>
              <a:t>5/24/23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pic>
        <p:nvPicPr>
          <p:cNvPr id="6" name="Picture 5">
            <a:extLst>
              <a:ext uri="{FF2B5EF4-FFF2-40B4-BE49-F238E27FC236}">
                <a16:creationId xmlns:a16="http://schemas.microsoft.com/office/drawing/2014/main" id="{420F6FC5-9D72-457C-82D0-DE625B6992ED}"/>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54998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t="2660"/>
          <a:stretch/>
        </p:blipFill>
        <p:spPr>
          <a:xfrm>
            <a:off x="-1" y="0"/>
            <a:ext cx="7565572" cy="52835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49" y="6566256"/>
            <a:ext cx="724296" cy="287533"/>
          </a:xfrm>
        </p:spPr>
        <p:txBody>
          <a:bodyPr/>
          <a:lstStyle/>
          <a:p>
            <a:fld id="{B85B13E3-B52D-0045-AD7F-8C4D2F63C3D7}" type="datetime1">
              <a:rPr lang="en-US" smtClean="0"/>
              <a:t>5/24/23</a:t>
            </a:fld>
            <a:endParaRPr lang="en-US" dirty="0"/>
          </a:p>
        </p:txBody>
      </p:sp>
      <p:sp>
        <p:nvSpPr>
          <p:cNvPr id="5" name="Footer Placeholder 4"/>
          <p:cNvSpPr>
            <a:spLocks noGrp="1"/>
          </p:cNvSpPr>
          <p:nvPr>
            <p:ph type="ftr" sz="quarter" idx="11"/>
          </p:nvPr>
        </p:nvSpPr>
        <p:spPr>
          <a:xfrm>
            <a:off x="7565572" y="6566256"/>
            <a:ext cx="2623459" cy="287533"/>
          </a:xfrm>
          <a:prstGeom prst="rect">
            <a:avLst/>
          </a:prstGeo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9670" y="296932"/>
            <a:ext cx="1801443" cy="693870"/>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1" name="Picture 2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92525"/>
          </a:xfrm>
          <a:prstGeom prst="rect">
            <a:avLst/>
          </a:prstGeom>
          <a:noFill/>
        </p:spPr>
        <p:txBody>
          <a:bodyPr wrap="square" rtlCol="0">
            <a:spAutoFit/>
          </a:bodyPr>
          <a:lstStyle/>
          <a:p>
            <a:pPr algn="ctr"/>
            <a:r>
              <a:rPr lang="en-US" sz="650" b="0" i="0" kern="1200" dirty="0">
                <a:solidFill>
                  <a:schemeClr val="bg1"/>
                </a:solidFill>
                <a:effectLst/>
                <a:latin typeface="Gill Sans MT" charset="0"/>
                <a:ea typeface="Gill Sans MT" charset="0"/>
                <a:cs typeface="Gill Sans MT" charset="0"/>
              </a:rPr>
              <a:t>Sandia National Laboratories is a </a:t>
            </a:r>
            <a:r>
              <a:rPr lang="en-US" sz="650" b="0" i="0" kern="1200" dirty="0" err="1">
                <a:solidFill>
                  <a:schemeClr val="bg1"/>
                </a:solidFill>
                <a:effectLst/>
                <a:latin typeface="Gill Sans MT" charset="0"/>
                <a:ea typeface="Gill Sans MT" charset="0"/>
                <a:cs typeface="Gill Sans MT" charset="0"/>
              </a:rPr>
              <a:t>multimission</a:t>
            </a:r>
            <a:r>
              <a:rPr lang="en-US" sz="650" b="0" i="0" kern="1200" dirty="0">
                <a:solidFill>
                  <a:schemeClr val="bg1"/>
                </a:solidFill>
                <a:effectLst/>
                <a:latin typeface="Gill Sans MT" charset="0"/>
                <a:ea typeface="Gill Sans MT" charset="0"/>
                <a:cs typeface="Gill Sans MT" charset="0"/>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50" dirty="0">
              <a:solidFill>
                <a:schemeClr val="bg1"/>
              </a:solidFill>
              <a:latin typeface="Gill Sans MT" charset="0"/>
              <a:ea typeface="Gill Sans MT" charset="0"/>
              <a:cs typeface="Gill Sans MT" charset="0"/>
            </a:endParaRPr>
          </a:p>
        </p:txBody>
      </p:sp>
      <p:pic>
        <p:nvPicPr>
          <p:cNvPr id="7" name="Picture 6"/>
          <p:cNvPicPr>
            <a:picLocks/>
          </p:cNvPicPr>
          <p:nvPr userDrawn="1"/>
        </p:nvPicPr>
        <p:blipFill>
          <a:blip r:embed="rId6"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9" name="Text Placeholder 8"/>
          <p:cNvSpPr>
            <a:spLocks noGrp="1"/>
          </p:cNvSpPr>
          <p:nvPr>
            <p:ph type="body" sz="quarter" idx="13" hasCustomPrompt="1"/>
          </p:nvPr>
        </p:nvSpPr>
        <p:spPr>
          <a:xfrm>
            <a:off x="723213" y="5016508"/>
            <a:ext cx="4381500" cy="200368"/>
          </a:xfrm>
        </p:spPr>
        <p:txBody>
          <a:bodyPr anchor="ctr" anchorCtr="0">
            <a:noAutofit/>
          </a:bodyPr>
          <a:lstStyle>
            <a:lvl1pPr>
              <a:defRPr sz="1200" i="1" spc="200" baseline="0">
                <a:solidFill>
                  <a:schemeClr val="accent6"/>
                </a:solidFill>
                <a:latin typeface="+mj-lt"/>
              </a:defRPr>
            </a:lvl1pPr>
          </a:lstStyle>
          <a:p>
            <a:pPr lvl="0"/>
            <a:r>
              <a:rPr lang="en-US" dirty="0"/>
              <a:t>CLICK TO EDIT MASTER TEXT STYLES</a:t>
            </a:r>
          </a:p>
        </p:txBody>
      </p:sp>
      <p:pic>
        <p:nvPicPr>
          <p:cNvPr id="18" name="Picture 17">
            <a:extLst>
              <a:ext uri="{FF2B5EF4-FFF2-40B4-BE49-F238E27FC236}">
                <a16:creationId xmlns:a16="http://schemas.microsoft.com/office/drawing/2014/main" id="{F0877314-21BA-FF4A-B5E4-B687F2995281}"/>
              </a:ext>
            </a:extLst>
          </p:cNvPr>
          <p:cNvPicPr>
            <a:picLocks noChangeAspect="1"/>
          </p:cNvPicPr>
          <p:nvPr userDrawn="1"/>
        </p:nvPicPr>
        <p:blipFill>
          <a:blip r:embed="rId7"/>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377656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545AC853-3288-7742-A395-A525CD58B3D7}" type="datetime1">
              <a:rPr lang="en-US" smtClean="0"/>
              <a:t>5/24/23</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9" name="Picture 8">
            <a:extLst>
              <a:ext uri="{FF2B5EF4-FFF2-40B4-BE49-F238E27FC236}">
                <a16:creationId xmlns:a16="http://schemas.microsoft.com/office/drawing/2014/main" id="{46157B20-A62B-4314-8877-C86605061A28}"/>
              </a:ext>
            </a:extLst>
          </p:cNvPr>
          <p:cNvPicPr>
            <a:picLocks noChangeAspect="1"/>
          </p:cNvPicPr>
          <p:nvPr userDrawn="1"/>
        </p:nvPicPr>
        <p:blipFill>
          <a:blip r:embed="rId4"/>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77220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FBF22573-B266-7F4F-9E81-59304A2AAA60}" type="datetime1">
              <a:rPr lang="en-US" smtClean="0"/>
              <a:t>5/24/23</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pic>
        <p:nvPicPr>
          <p:cNvPr id="24" name="Picture 23">
            <a:extLst>
              <a:ext uri="{FF2B5EF4-FFF2-40B4-BE49-F238E27FC236}">
                <a16:creationId xmlns:a16="http://schemas.microsoft.com/office/drawing/2014/main" id="{DEF9F2F7-53DE-7245-A5E0-F1E10ACE38F6}"/>
              </a:ext>
            </a:extLst>
          </p:cNvPr>
          <p:cNvPicPr>
            <a:picLocks noChangeAspect="1"/>
          </p:cNvPicPr>
          <p:nvPr userDrawn="1"/>
        </p:nvPicPr>
        <p:blipFill rotWithShape="1">
          <a:blip r:embed="rId2" cstate="screen">
            <a:alphaModFix amt="9000"/>
            <a:extLst>
              <a:ext uri="{28A0092B-C50C-407E-A947-70E740481C1C}">
                <a14:useLocalDpi xmlns:a14="http://schemas.microsoft.com/office/drawing/2010/main"/>
              </a:ext>
            </a:extLst>
          </a:blip>
          <a:srcRect l="8447" t="-2617" r="58747" b="31686"/>
          <a:stretch/>
        </p:blipFill>
        <p:spPr>
          <a:xfrm rot="16200000" flipH="1">
            <a:off x="1630563" y="-3703437"/>
            <a:ext cx="6857999" cy="14264875"/>
          </a:xfrm>
          <a:prstGeom prst="rect">
            <a:avLst/>
          </a:prstGeom>
        </p:spPr>
      </p:pic>
      <p:sp>
        <p:nvSpPr>
          <p:cNvPr id="25" name="Title Placeholder 1">
            <a:extLst>
              <a:ext uri="{FF2B5EF4-FFF2-40B4-BE49-F238E27FC236}">
                <a16:creationId xmlns:a16="http://schemas.microsoft.com/office/drawing/2014/main" id="{8741AEA7-5927-B343-9F40-F1AF242ADF1B}"/>
              </a:ext>
            </a:extLst>
          </p:cNvPr>
          <p:cNvSpPr>
            <a:spLocks noGrp="1"/>
          </p:cNvSpPr>
          <p:nvPr>
            <p:ph type="title"/>
          </p:nvPr>
        </p:nvSpPr>
        <p:spPr>
          <a:xfrm>
            <a:off x="359700" y="240503"/>
            <a:ext cx="10058400" cy="570225"/>
          </a:xfrm>
          <a:prstGeom prst="rect">
            <a:avLst/>
          </a:prstGeom>
        </p:spPr>
        <p:txBody>
          <a:bodyPr vert="horz" lIns="91440" tIns="45720" rIns="91440" bIns="45720" rtlCol="0" anchor="b">
            <a:noAutofit/>
          </a:bodyPr>
          <a:lstStyle>
            <a:lvl1pPr>
              <a:defRPr>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C78FDDE5-C752-4546-8DFC-BAD291331953}"/>
              </a:ext>
            </a:extLst>
          </p:cNvPr>
          <p:cNvSpPr/>
          <p:nvPr userDrawn="1"/>
        </p:nvSpPr>
        <p:spPr>
          <a:xfrm>
            <a:off x="10972799" y="341465"/>
            <a:ext cx="1219199" cy="4946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Picture 27">
            <a:extLst>
              <a:ext uri="{FF2B5EF4-FFF2-40B4-BE49-F238E27FC236}">
                <a16:creationId xmlns:a16="http://schemas.microsoft.com/office/drawing/2014/main" id="{6182A966-0E7B-B245-A762-42343A966C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78660" y="440855"/>
            <a:ext cx="774974" cy="295899"/>
          </a:xfrm>
          <a:prstGeom prst="rect">
            <a:avLst/>
          </a:prstGeom>
        </p:spPr>
      </p:pic>
      <p:cxnSp>
        <p:nvCxnSpPr>
          <p:cNvPr id="30" name="Straight Connector 29">
            <a:extLst>
              <a:ext uri="{FF2B5EF4-FFF2-40B4-BE49-F238E27FC236}">
                <a16:creationId xmlns:a16="http://schemas.microsoft.com/office/drawing/2014/main" id="{53CA4215-5E79-E542-BC86-A89CE538D2AE}"/>
              </a:ext>
            </a:extLst>
          </p:cNvPr>
          <p:cNvCxnSpPr>
            <a:cxnSpLocks/>
          </p:cNvCxnSpPr>
          <p:nvPr userDrawn="1"/>
        </p:nvCxnSpPr>
        <p:spPr>
          <a:xfrm>
            <a:off x="0" y="1123405"/>
            <a:ext cx="6871063" cy="0"/>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31" name="Slide Number Placeholder 5">
            <a:extLst>
              <a:ext uri="{FF2B5EF4-FFF2-40B4-BE49-F238E27FC236}">
                <a16:creationId xmlns:a16="http://schemas.microsoft.com/office/drawing/2014/main" id="{F35C1C6F-3B75-8C41-AB3B-7915986D878A}"/>
              </a:ext>
            </a:extLst>
          </p:cNvPr>
          <p:cNvSpPr>
            <a:spLocks noGrp="1"/>
          </p:cNvSpPr>
          <p:nvPr>
            <p:ph type="sldNum" sz="quarter" idx="4"/>
          </p:nvPr>
        </p:nvSpPr>
        <p:spPr>
          <a:xfrm>
            <a:off x="11743936" y="6485915"/>
            <a:ext cx="419397" cy="365125"/>
          </a:xfrm>
          <a:prstGeom prst="rect">
            <a:avLst/>
          </a:prstGeom>
        </p:spPr>
        <p:txBody>
          <a:bodyPr vert="horz" lIns="91440" tIns="45720" rIns="91440" bIns="45720" rtlCol="0" anchor="ctr"/>
          <a:lstStyle>
            <a:lvl1pPr algn="r">
              <a:defRPr sz="1400">
                <a:solidFill>
                  <a:schemeClr val="tx2"/>
                </a:solidFill>
              </a:defRPr>
            </a:lvl1pPr>
          </a:lstStyle>
          <a:p>
            <a:fld id="{4FAB73BC-B049-4115-A692-8D63A059BFB8}" type="slidenum">
              <a:rPr lang="en-US" smtClean="0"/>
              <a:pPr/>
              <a:t>‹#›</a:t>
            </a:fld>
            <a:endParaRPr lang="en-US" dirty="0"/>
          </a:p>
        </p:txBody>
      </p:sp>
      <p:pic>
        <p:nvPicPr>
          <p:cNvPr id="10" name="Picture 9">
            <a:extLst>
              <a:ext uri="{FF2B5EF4-FFF2-40B4-BE49-F238E27FC236}">
                <a16:creationId xmlns:a16="http://schemas.microsoft.com/office/drawing/2014/main" id="{4D91043B-EA0D-44CD-86E2-F5A14977BE2F}"/>
              </a:ext>
            </a:extLst>
          </p:cNvPr>
          <p:cNvPicPr>
            <a:picLocks noChangeAspect="1"/>
          </p:cNvPicPr>
          <p:nvPr userDrawn="1"/>
        </p:nvPicPr>
        <p:blipFill>
          <a:blip r:embed="rId4"/>
          <a:stretch>
            <a:fillRect/>
          </a:stretch>
        </p:blipFill>
        <p:spPr>
          <a:xfrm rot="2740962">
            <a:off x="10152516" y="42372"/>
            <a:ext cx="942890" cy="1150525"/>
          </a:xfrm>
          <a:prstGeom prst="rect">
            <a:avLst/>
          </a:prstGeom>
        </p:spPr>
      </p:pic>
    </p:spTree>
    <p:extLst>
      <p:ext uri="{BB962C8B-B14F-4D97-AF65-F5344CB8AC3E}">
        <p14:creationId xmlns:p14="http://schemas.microsoft.com/office/powerpoint/2010/main" val="372564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65CC06C0-5844-864C-8B51-DA1B5C964932}" type="datetime1">
              <a:rPr lang="en-US" smtClean="0"/>
              <a:t>5/24/23</a:t>
            </a:fld>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10"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6" name="Picture 15"/>
          <p:cNvPicPr>
            <a:picLocks noChangeAspect="1"/>
          </p:cNvPicPr>
          <p:nvPr userDrawn="1"/>
        </p:nvPicPr>
        <p:blipFill rotWithShape="1">
          <a:blip r:embed="rId11">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7560814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1</a:t>
            </a:fld>
            <a:endParaRPr lang="en-US" dirty="0"/>
          </a:p>
        </p:txBody>
      </p:sp>
      <p:grpSp>
        <p:nvGrpSpPr>
          <p:cNvPr id="36" name="Group 35">
            <a:extLst>
              <a:ext uri="{FF2B5EF4-FFF2-40B4-BE49-F238E27FC236}">
                <a16:creationId xmlns:a16="http://schemas.microsoft.com/office/drawing/2014/main" id="{DCA68574-FABF-343A-DD7A-19473AF008C2}"/>
              </a:ext>
            </a:extLst>
          </p:cNvPr>
          <p:cNvGrpSpPr/>
          <p:nvPr/>
        </p:nvGrpSpPr>
        <p:grpSpPr>
          <a:xfrm>
            <a:off x="631971" y="1012009"/>
            <a:ext cx="10987005" cy="5196767"/>
            <a:chOff x="631971" y="1012009"/>
            <a:chExt cx="10987005" cy="5196767"/>
          </a:xfrm>
        </p:grpSpPr>
        <p:pic>
          <p:nvPicPr>
            <p:cNvPr id="12" name="Picture 11">
              <a:extLst>
                <a:ext uri="{FF2B5EF4-FFF2-40B4-BE49-F238E27FC236}">
                  <a16:creationId xmlns:a16="http://schemas.microsoft.com/office/drawing/2014/main" id="{B428B8B6-4C98-47EC-422C-98B1DA53C029}"/>
                </a:ext>
              </a:extLst>
            </p:cNvPr>
            <p:cNvPicPr>
              <a:picLocks noChangeAspect="1"/>
            </p:cNvPicPr>
            <p:nvPr/>
          </p:nvPicPr>
          <p:blipFill>
            <a:blip r:embed="rId3"/>
            <a:stretch>
              <a:fillRect/>
            </a:stretch>
          </p:blipFill>
          <p:spPr>
            <a:xfrm>
              <a:off x="5474208" y="1600200"/>
              <a:ext cx="6144768" cy="4608576"/>
            </a:xfrm>
            <a:prstGeom prst="rect">
              <a:avLst/>
            </a:prstGeom>
          </p:spPr>
        </p:pic>
        <p:sp>
          <p:nvSpPr>
            <p:cNvPr id="13" name="Rectangle 12">
              <a:extLst>
                <a:ext uri="{FF2B5EF4-FFF2-40B4-BE49-F238E27FC236}">
                  <a16:creationId xmlns:a16="http://schemas.microsoft.com/office/drawing/2014/main" id="{BE4BFE68-CAA6-A2CA-4856-CAABC5C626C6}"/>
                </a:ext>
              </a:extLst>
            </p:cNvPr>
            <p:cNvSpPr/>
            <p:nvPr/>
          </p:nvSpPr>
          <p:spPr>
            <a:xfrm>
              <a:off x="9309376" y="2803938"/>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4575B4"/>
                  </a:solidFill>
                  <a:latin typeface="Helvetica" panose="020B0604020202020204" pitchFamily="34" charset="0"/>
                </a:rPr>
                <a:t>Autoencoder</a:t>
              </a:r>
            </a:p>
          </p:txBody>
        </p:sp>
        <p:sp>
          <p:nvSpPr>
            <p:cNvPr id="14" name="Rectangle 13">
              <a:extLst>
                <a:ext uri="{FF2B5EF4-FFF2-40B4-BE49-F238E27FC236}">
                  <a16:creationId xmlns:a16="http://schemas.microsoft.com/office/drawing/2014/main" id="{6CDFCD77-CFB0-DFA2-51C2-0C81BC1482EE}"/>
                </a:ext>
              </a:extLst>
            </p:cNvPr>
            <p:cNvSpPr/>
            <p:nvPr/>
          </p:nvSpPr>
          <p:spPr>
            <a:xfrm>
              <a:off x="9846235" y="3845179"/>
              <a:ext cx="861675"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D72F27"/>
                  </a:solidFill>
                  <a:latin typeface="Helvetica" panose="020B0604020202020204" pitchFamily="34" charset="0"/>
                </a:rPr>
                <a:t>PCA</a:t>
              </a:r>
            </a:p>
          </p:txBody>
        </p:sp>
        <p:sp>
          <p:nvSpPr>
            <p:cNvPr id="15" name="Rectangle 14">
              <a:extLst>
                <a:ext uri="{FF2B5EF4-FFF2-40B4-BE49-F238E27FC236}">
                  <a16:creationId xmlns:a16="http://schemas.microsoft.com/office/drawing/2014/main" id="{2B02AC05-88E5-D5B8-560C-8359BEA535D2}"/>
                </a:ext>
              </a:extLst>
            </p:cNvPr>
            <p:cNvSpPr/>
            <p:nvPr/>
          </p:nvSpPr>
          <p:spPr>
            <a:xfrm>
              <a:off x="9175751" y="3344807"/>
              <a:ext cx="2202642"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FF7F00"/>
                  </a:solidFill>
                  <a:latin typeface="Helvetica" panose="020B0604020202020204" pitchFamily="34" charset="0"/>
                </a:rPr>
                <a:t>Diffusion maps</a:t>
              </a:r>
            </a:p>
          </p:txBody>
        </p:sp>
        <p:sp>
          <p:nvSpPr>
            <p:cNvPr id="16" name="Rectangle 15">
              <a:extLst>
                <a:ext uri="{FF2B5EF4-FFF2-40B4-BE49-F238E27FC236}">
                  <a16:creationId xmlns:a16="http://schemas.microsoft.com/office/drawing/2014/main" id="{574A6F03-DE84-9EE9-F0B7-EB452ACDB595}"/>
                </a:ext>
              </a:extLst>
            </p:cNvPr>
            <p:cNvSpPr/>
            <p:nvPr/>
          </p:nvSpPr>
          <p:spPr>
            <a:xfrm>
              <a:off x="9309376" y="2190984"/>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latin typeface="Helvetica" panose="020B0604020202020204" pitchFamily="34" charset="0"/>
                </a:rPr>
                <a:t>Ground truth</a:t>
              </a:r>
            </a:p>
          </p:txBody>
        </p:sp>
        <p:pic>
          <p:nvPicPr>
            <p:cNvPr id="19" name="Picture 18">
              <a:extLst>
                <a:ext uri="{FF2B5EF4-FFF2-40B4-BE49-F238E27FC236}">
                  <a16:creationId xmlns:a16="http://schemas.microsoft.com/office/drawing/2014/main" id="{A523802D-6207-C49B-FB2C-22F3B3E16DAC}"/>
                </a:ext>
              </a:extLst>
            </p:cNvPr>
            <p:cNvPicPr>
              <a:picLocks noChangeAspect="1"/>
            </p:cNvPicPr>
            <p:nvPr/>
          </p:nvPicPr>
          <p:blipFill rotWithShape="1">
            <a:blip r:embed="rId4"/>
            <a:srcRect l="12188" t="8235" r="49920" b="10860"/>
            <a:stretch/>
          </p:blipFill>
          <p:spPr>
            <a:xfrm>
              <a:off x="631971" y="1012009"/>
              <a:ext cx="4842237" cy="5169408"/>
            </a:xfrm>
            <a:prstGeom prst="rect">
              <a:avLst/>
            </a:prstGeom>
          </p:spPr>
        </p:pic>
        <p:cxnSp>
          <p:nvCxnSpPr>
            <p:cNvPr id="21" name="Straight Connector 20">
              <a:extLst>
                <a:ext uri="{FF2B5EF4-FFF2-40B4-BE49-F238E27FC236}">
                  <a16:creationId xmlns:a16="http://schemas.microsoft.com/office/drawing/2014/main" id="{FD96EDBA-B062-AEE4-6E15-AE920E8F0EBC}"/>
                </a:ext>
              </a:extLst>
            </p:cNvPr>
            <p:cNvCxnSpPr>
              <a:cxnSpLocks/>
            </p:cNvCxnSpPr>
            <p:nvPr/>
          </p:nvCxnSpPr>
          <p:spPr>
            <a:xfrm>
              <a:off x="7290707" y="3775694"/>
              <a:ext cx="0" cy="163722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ED8026-9406-CF85-70E5-D37C73860195}"/>
                </a:ext>
              </a:extLst>
            </p:cNvPr>
            <p:cNvCxnSpPr/>
            <p:nvPr/>
          </p:nvCxnSpPr>
          <p:spPr>
            <a:xfrm>
              <a:off x="7655379" y="3808602"/>
              <a:ext cx="0" cy="163722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7A83726-7027-CA05-5FAB-513A4A35BF15}"/>
                    </a:ext>
                  </a:extLst>
                </p:cNvPr>
                <p:cNvSpPr/>
                <p:nvPr/>
              </p:nvSpPr>
              <p:spPr>
                <a:xfrm>
                  <a:off x="7070569" y="3266155"/>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1</m:t>
                            </m:r>
                          </m:sub>
                        </m:sSub>
                      </m:oMath>
                    </m:oMathPara>
                  </a14:m>
                  <a:endParaRPr lang="en-US" sz="2200" dirty="0">
                    <a:latin typeface="Helvetica" panose="020B0604020202020204" pitchFamily="34" charset="0"/>
                  </a:endParaRPr>
                </a:p>
              </p:txBody>
            </p:sp>
          </mc:Choice>
          <mc:Fallback xmlns="">
            <p:sp>
              <p:nvSpPr>
                <p:cNvPr id="28" name="Rectangle 27">
                  <a:extLst>
                    <a:ext uri="{FF2B5EF4-FFF2-40B4-BE49-F238E27FC236}">
                      <a16:creationId xmlns:a16="http://schemas.microsoft.com/office/drawing/2014/main" id="{F7A83726-7027-CA05-5FAB-513A4A35BF15}"/>
                    </a:ext>
                  </a:extLst>
                </p:cNvPr>
                <p:cNvSpPr>
                  <a:spLocks noRot="1" noChangeAspect="1" noMove="1" noResize="1" noEditPoints="1" noAdjustHandles="1" noChangeArrowheads="1" noChangeShapeType="1" noTextEdit="1"/>
                </p:cNvSpPr>
                <p:nvPr/>
              </p:nvSpPr>
              <p:spPr>
                <a:xfrm>
                  <a:off x="7070569" y="3266155"/>
                  <a:ext cx="508820"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927445C-AAD1-98D6-519A-684AA8CE70EC}"/>
                    </a:ext>
                  </a:extLst>
                </p:cNvPr>
                <p:cNvSpPr/>
                <p:nvPr/>
              </p:nvSpPr>
              <p:spPr>
                <a:xfrm>
                  <a:off x="7619783" y="3429000"/>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2</m:t>
                            </m:r>
                          </m:sub>
                        </m:sSub>
                      </m:oMath>
                    </m:oMathPara>
                  </a14:m>
                  <a:endParaRPr lang="en-US" sz="2200" dirty="0">
                    <a:latin typeface="Helvetica" panose="020B0604020202020204" pitchFamily="34" charset="0"/>
                  </a:endParaRPr>
                </a:p>
              </p:txBody>
            </p:sp>
          </mc:Choice>
          <mc:Fallback xmlns="">
            <p:sp>
              <p:nvSpPr>
                <p:cNvPr id="29" name="Rectangle 28">
                  <a:extLst>
                    <a:ext uri="{FF2B5EF4-FFF2-40B4-BE49-F238E27FC236}">
                      <a16:creationId xmlns:a16="http://schemas.microsoft.com/office/drawing/2014/main" id="{2927445C-AAD1-98D6-519A-684AA8CE70EC}"/>
                    </a:ext>
                  </a:extLst>
                </p:cNvPr>
                <p:cNvSpPr>
                  <a:spLocks noRot="1" noChangeAspect="1" noMove="1" noResize="1" noEditPoints="1" noAdjustHandles="1" noChangeArrowheads="1" noChangeShapeType="1" noTextEdit="1"/>
                </p:cNvSpPr>
                <p:nvPr/>
              </p:nvSpPr>
              <p:spPr>
                <a:xfrm>
                  <a:off x="7619783" y="3429000"/>
                  <a:ext cx="508820"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107E954B-92AB-920D-5D99-BADD4AEFD39E}"/>
                    </a:ext>
                  </a:extLst>
                </p:cNvPr>
                <p:cNvSpPr/>
                <p:nvPr/>
              </p:nvSpPr>
              <p:spPr>
                <a:xfrm>
                  <a:off x="1519310" y="2594439"/>
                  <a:ext cx="508820" cy="430887"/>
                </a:xfrm>
                <a:prstGeom prst="rect">
                  <a:avLst/>
                </a:prstGeom>
                <a:solidFill>
                  <a:schemeClr val="accent2">
                    <a:alpha val="34048"/>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𝟏</m:t>
                            </m:r>
                          </m:sub>
                        </m:sSub>
                      </m:oMath>
                    </m:oMathPara>
                  </a14:m>
                  <a:endParaRPr lang="en-US" sz="2200" b="1" dirty="0">
                    <a:solidFill>
                      <a:schemeClr val="bg1"/>
                    </a:solidFill>
                    <a:latin typeface="Helvetica" panose="020B0604020202020204" pitchFamily="34" charset="0"/>
                  </a:endParaRPr>
                </a:p>
              </p:txBody>
            </p:sp>
          </mc:Choice>
          <mc:Fallback xmlns="">
            <p:sp>
              <p:nvSpPr>
                <p:cNvPr id="30" name="Rectangle 29">
                  <a:extLst>
                    <a:ext uri="{FF2B5EF4-FFF2-40B4-BE49-F238E27FC236}">
                      <a16:creationId xmlns:a16="http://schemas.microsoft.com/office/drawing/2014/main" id="{107E954B-92AB-920D-5D99-BADD4AEFD39E}"/>
                    </a:ext>
                  </a:extLst>
                </p:cNvPr>
                <p:cNvSpPr>
                  <a:spLocks noRot="1" noChangeAspect="1" noMove="1" noResize="1" noEditPoints="1" noAdjustHandles="1" noChangeArrowheads="1" noChangeShapeType="1" noTextEdit="1"/>
                </p:cNvSpPr>
                <p:nvPr/>
              </p:nvSpPr>
              <p:spPr>
                <a:xfrm>
                  <a:off x="1519310" y="2594439"/>
                  <a:ext cx="508820"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9C730539-4E43-1F07-E478-56EE1EF30F6F}"/>
                    </a:ext>
                  </a:extLst>
                </p:cNvPr>
                <p:cNvSpPr/>
                <p:nvPr/>
              </p:nvSpPr>
              <p:spPr>
                <a:xfrm>
                  <a:off x="964504" y="1948180"/>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𝟐</m:t>
                            </m:r>
                          </m:sub>
                        </m:sSub>
                      </m:oMath>
                    </m:oMathPara>
                  </a14:m>
                  <a:endParaRPr lang="en-US" sz="2200" b="1" dirty="0">
                    <a:solidFill>
                      <a:schemeClr val="bg1"/>
                    </a:solidFill>
                    <a:latin typeface="Helvetica" panose="020B0604020202020204" pitchFamily="34" charset="0"/>
                  </a:endParaRPr>
                </a:p>
              </p:txBody>
            </p:sp>
          </mc:Choice>
          <mc:Fallback xmlns="">
            <p:sp>
              <p:nvSpPr>
                <p:cNvPr id="31" name="Rectangle 30">
                  <a:extLst>
                    <a:ext uri="{FF2B5EF4-FFF2-40B4-BE49-F238E27FC236}">
                      <a16:creationId xmlns:a16="http://schemas.microsoft.com/office/drawing/2014/main" id="{9C730539-4E43-1F07-E478-56EE1EF30F6F}"/>
                    </a:ext>
                  </a:extLst>
                </p:cNvPr>
                <p:cNvSpPr>
                  <a:spLocks noRot="1" noChangeAspect="1" noMove="1" noResize="1" noEditPoints="1" noAdjustHandles="1" noChangeArrowheads="1" noChangeShapeType="1" noTextEdit="1"/>
                </p:cNvSpPr>
                <p:nvPr/>
              </p:nvSpPr>
              <p:spPr>
                <a:xfrm>
                  <a:off x="964504" y="1948180"/>
                  <a:ext cx="508820" cy="430887"/>
                </a:xfrm>
                <a:prstGeom prst="rect">
                  <a:avLst/>
                </a:prstGeom>
                <a:blipFill>
                  <a:blip r:embed="rId8"/>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9904D06-FF2E-6B80-917B-D1B481718FF8}"/>
                </a:ext>
              </a:extLst>
            </p:cNvPr>
            <p:cNvCxnSpPr/>
            <p:nvPr/>
          </p:nvCxnSpPr>
          <p:spPr>
            <a:xfrm flipV="1">
              <a:off x="995819" y="2190983"/>
              <a:ext cx="0" cy="34553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94E774E-DC14-6DA9-6D7E-C0A8062A2321}"/>
                </a:ext>
              </a:extLst>
            </p:cNvPr>
            <p:cNvCxnSpPr>
              <a:cxnSpLocks/>
            </p:cNvCxnSpPr>
            <p:nvPr/>
          </p:nvCxnSpPr>
          <p:spPr>
            <a:xfrm flipH="1" flipV="1">
              <a:off x="1893517" y="2920617"/>
              <a:ext cx="267223" cy="31420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292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2</a:t>
            </a:fld>
            <a:endParaRPr lang="en-US" dirty="0"/>
          </a:p>
        </p:txBody>
      </p:sp>
      <p:grpSp>
        <p:nvGrpSpPr>
          <p:cNvPr id="2" name="Group 1">
            <a:extLst>
              <a:ext uri="{FF2B5EF4-FFF2-40B4-BE49-F238E27FC236}">
                <a16:creationId xmlns:a16="http://schemas.microsoft.com/office/drawing/2014/main" id="{142960E6-7B90-2DFD-BAE5-BEEC39559AB0}"/>
              </a:ext>
            </a:extLst>
          </p:cNvPr>
          <p:cNvGrpSpPr/>
          <p:nvPr/>
        </p:nvGrpSpPr>
        <p:grpSpPr>
          <a:xfrm>
            <a:off x="626009" y="1037676"/>
            <a:ext cx="11111146" cy="5217047"/>
            <a:chOff x="626009" y="1037676"/>
            <a:chExt cx="11111146" cy="5217047"/>
          </a:xfrm>
        </p:grpSpPr>
        <p:pic>
          <p:nvPicPr>
            <p:cNvPr id="3" name="Picture 2">
              <a:extLst>
                <a:ext uri="{FF2B5EF4-FFF2-40B4-BE49-F238E27FC236}">
                  <a16:creationId xmlns:a16="http://schemas.microsoft.com/office/drawing/2014/main" id="{2A7D76EA-7889-AF76-86A2-6F0BE180B8D4}"/>
                </a:ext>
              </a:extLst>
            </p:cNvPr>
            <p:cNvPicPr>
              <a:picLocks noChangeAspect="1"/>
            </p:cNvPicPr>
            <p:nvPr/>
          </p:nvPicPr>
          <p:blipFill>
            <a:blip r:embed="rId3"/>
            <a:stretch>
              <a:fillRect/>
            </a:stretch>
          </p:blipFill>
          <p:spPr>
            <a:xfrm>
              <a:off x="5609208" y="1565256"/>
              <a:ext cx="6127947" cy="4595960"/>
            </a:xfrm>
            <a:prstGeom prst="rect">
              <a:avLst/>
            </a:prstGeom>
          </p:spPr>
        </p:pic>
        <p:sp>
          <p:nvSpPr>
            <p:cNvPr id="13" name="Rectangle 12">
              <a:extLst>
                <a:ext uri="{FF2B5EF4-FFF2-40B4-BE49-F238E27FC236}">
                  <a16:creationId xmlns:a16="http://schemas.microsoft.com/office/drawing/2014/main" id="{BE4BFE68-CAA6-A2CA-4856-CAABC5C626C6}"/>
                </a:ext>
              </a:extLst>
            </p:cNvPr>
            <p:cNvSpPr/>
            <p:nvPr/>
          </p:nvSpPr>
          <p:spPr>
            <a:xfrm>
              <a:off x="9503379" y="2712444"/>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4575B4"/>
                  </a:solidFill>
                  <a:latin typeface="Helvetica" panose="020B0604020202020204" pitchFamily="34" charset="0"/>
                </a:rPr>
                <a:t>Autoencoder</a:t>
              </a:r>
            </a:p>
          </p:txBody>
        </p:sp>
        <p:sp>
          <p:nvSpPr>
            <p:cNvPr id="14" name="Rectangle 13">
              <a:extLst>
                <a:ext uri="{FF2B5EF4-FFF2-40B4-BE49-F238E27FC236}">
                  <a16:creationId xmlns:a16="http://schemas.microsoft.com/office/drawing/2014/main" id="{6CDFCD77-CFB0-DFA2-51C2-0C81BC1482EE}"/>
                </a:ext>
              </a:extLst>
            </p:cNvPr>
            <p:cNvSpPr/>
            <p:nvPr/>
          </p:nvSpPr>
          <p:spPr>
            <a:xfrm>
              <a:off x="9846235" y="3845179"/>
              <a:ext cx="861675"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D72F27"/>
                  </a:solidFill>
                  <a:latin typeface="Helvetica" panose="020B0604020202020204" pitchFamily="34" charset="0"/>
                </a:rPr>
                <a:t>PCA</a:t>
              </a:r>
            </a:p>
          </p:txBody>
        </p:sp>
        <p:sp>
          <p:nvSpPr>
            <p:cNvPr id="15" name="Rectangle 14">
              <a:extLst>
                <a:ext uri="{FF2B5EF4-FFF2-40B4-BE49-F238E27FC236}">
                  <a16:creationId xmlns:a16="http://schemas.microsoft.com/office/drawing/2014/main" id="{2B02AC05-88E5-D5B8-560C-8359BEA535D2}"/>
                </a:ext>
              </a:extLst>
            </p:cNvPr>
            <p:cNvSpPr/>
            <p:nvPr/>
          </p:nvSpPr>
          <p:spPr>
            <a:xfrm>
              <a:off x="9175751" y="3344807"/>
              <a:ext cx="2202642"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FF7F00"/>
                  </a:solidFill>
                  <a:latin typeface="Helvetica" panose="020B0604020202020204" pitchFamily="34" charset="0"/>
                </a:rPr>
                <a:t>Diffusion maps</a:t>
              </a:r>
            </a:p>
          </p:txBody>
        </p:sp>
        <p:sp>
          <p:nvSpPr>
            <p:cNvPr id="16" name="Rectangle 15">
              <a:extLst>
                <a:ext uri="{FF2B5EF4-FFF2-40B4-BE49-F238E27FC236}">
                  <a16:creationId xmlns:a16="http://schemas.microsoft.com/office/drawing/2014/main" id="{574A6F03-DE84-9EE9-F0B7-EB452ACDB595}"/>
                </a:ext>
              </a:extLst>
            </p:cNvPr>
            <p:cNvSpPr/>
            <p:nvPr/>
          </p:nvSpPr>
          <p:spPr>
            <a:xfrm>
              <a:off x="9503380" y="1963203"/>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latin typeface="Helvetica" panose="020B0604020202020204" pitchFamily="34" charset="0"/>
                </a:rPr>
                <a:t>Ground truth</a:t>
              </a:r>
            </a:p>
          </p:txBody>
        </p:sp>
        <p:cxnSp>
          <p:nvCxnSpPr>
            <p:cNvPr id="21" name="Straight Connector 20">
              <a:extLst>
                <a:ext uri="{FF2B5EF4-FFF2-40B4-BE49-F238E27FC236}">
                  <a16:creationId xmlns:a16="http://schemas.microsoft.com/office/drawing/2014/main" id="{FD96EDBA-B062-AEE4-6E15-AE920E8F0EBC}"/>
                </a:ext>
              </a:extLst>
            </p:cNvPr>
            <p:cNvCxnSpPr>
              <a:cxnSpLocks/>
            </p:cNvCxnSpPr>
            <p:nvPr/>
          </p:nvCxnSpPr>
          <p:spPr>
            <a:xfrm>
              <a:off x="6864795" y="3772551"/>
              <a:ext cx="0" cy="163722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ED8026-9406-CF85-70E5-D37C73860195}"/>
                </a:ext>
              </a:extLst>
            </p:cNvPr>
            <p:cNvCxnSpPr/>
            <p:nvPr/>
          </p:nvCxnSpPr>
          <p:spPr>
            <a:xfrm>
              <a:off x="11281176" y="3800959"/>
              <a:ext cx="0" cy="163722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F7A83726-7027-CA05-5FAB-513A4A35BF15}"/>
                    </a:ext>
                  </a:extLst>
                </p:cNvPr>
                <p:cNvSpPr/>
                <p:nvPr/>
              </p:nvSpPr>
              <p:spPr>
                <a:xfrm>
                  <a:off x="8792155" y="3524260"/>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1</m:t>
                            </m:r>
                          </m:sub>
                        </m:sSub>
                      </m:oMath>
                    </m:oMathPara>
                  </a14:m>
                  <a:endParaRPr lang="en-US" sz="2200" dirty="0">
                    <a:latin typeface="Helvetica" panose="020B0604020202020204" pitchFamily="34" charset="0"/>
                  </a:endParaRPr>
                </a:p>
              </p:txBody>
            </p:sp>
          </mc:Choice>
          <mc:Fallback>
            <p:sp>
              <p:nvSpPr>
                <p:cNvPr id="28" name="Rectangle 27">
                  <a:extLst>
                    <a:ext uri="{FF2B5EF4-FFF2-40B4-BE49-F238E27FC236}">
                      <a16:creationId xmlns:a16="http://schemas.microsoft.com/office/drawing/2014/main" id="{F7A83726-7027-CA05-5FAB-513A4A35BF15}"/>
                    </a:ext>
                  </a:extLst>
                </p:cNvPr>
                <p:cNvSpPr>
                  <a:spLocks noRot="1" noChangeAspect="1" noMove="1" noResize="1" noEditPoints="1" noAdjustHandles="1" noChangeArrowheads="1" noChangeShapeType="1" noTextEdit="1"/>
                </p:cNvSpPr>
                <p:nvPr/>
              </p:nvSpPr>
              <p:spPr>
                <a:xfrm>
                  <a:off x="8792155" y="3524260"/>
                  <a:ext cx="508820"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2927445C-AAD1-98D6-519A-684AA8CE70EC}"/>
                    </a:ext>
                  </a:extLst>
                </p:cNvPr>
                <p:cNvSpPr/>
                <p:nvPr/>
              </p:nvSpPr>
              <p:spPr>
                <a:xfrm>
                  <a:off x="8810375" y="4219953"/>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2</m:t>
                            </m:r>
                          </m:sub>
                        </m:sSub>
                      </m:oMath>
                    </m:oMathPara>
                  </a14:m>
                  <a:endParaRPr lang="en-US" sz="2200" dirty="0">
                    <a:latin typeface="Helvetica" panose="020B0604020202020204" pitchFamily="34" charset="0"/>
                  </a:endParaRPr>
                </a:p>
              </p:txBody>
            </p:sp>
          </mc:Choice>
          <mc:Fallback>
            <p:sp>
              <p:nvSpPr>
                <p:cNvPr id="29" name="Rectangle 28">
                  <a:extLst>
                    <a:ext uri="{FF2B5EF4-FFF2-40B4-BE49-F238E27FC236}">
                      <a16:creationId xmlns:a16="http://schemas.microsoft.com/office/drawing/2014/main" id="{2927445C-AAD1-98D6-519A-684AA8CE70EC}"/>
                    </a:ext>
                  </a:extLst>
                </p:cNvPr>
                <p:cNvSpPr>
                  <a:spLocks noRot="1" noChangeAspect="1" noMove="1" noResize="1" noEditPoints="1" noAdjustHandles="1" noChangeArrowheads="1" noChangeShapeType="1" noTextEdit="1"/>
                </p:cNvSpPr>
                <p:nvPr/>
              </p:nvSpPr>
              <p:spPr>
                <a:xfrm>
                  <a:off x="8810375" y="4219953"/>
                  <a:ext cx="508820" cy="430887"/>
                </a:xfrm>
                <a:prstGeom prst="rect">
                  <a:avLst/>
                </a:prstGeom>
                <a:blipFill>
                  <a:blip r:embed="rId5"/>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F7AFE9C-8D40-925C-FCD2-F07EE22A4498}"/>
                </a:ext>
              </a:extLst>
            </p:cNvPr>
            <p:cNvPicPr>
              <a:picLocks noChangeAspect="1"/>
            </p:cNvPicPr>
            <p:nvPr/>
          </p:nvPicPr>
          <p:blipFill rotWithShape="1">
            <a:blip r:embed="rId6"/>
            <a:srcRect l="12187" t="7606" r="50107" b="10481"/>
            <a:stretch/>
          </p:blipFill>
          <p:spPr>
            <a:xfrm>
              <a:off x="626009" y="1037676"/>
              <a:ext cx="4802919" cy="5217047"/>
            </a:xfrm>
            <a:prstGeom prst="rect">
              <a:avLst/>
            </a:prstGeom>
          </p:spPr>
        </p:pic>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87CD102B-9DBC-31ED-3C8C-8F3D781B42F7}"/>
                    </a:ext>
                  </a:extLst>
                </p:cNvPr>
                <p:cNvSpPr/>
                <p:nvPr/>
              </p:nvSpPr>
              <p:spPr>
                <a:xfrm>
                  <a:off x="1901204" y="2228087"/>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𝟏</m:t>
                            </m:r>
                          </m:sub>
                        </m:sSub>
                      </m:oMath>
                    </m:oMathPara>
                  </a14:m>
                  <a:endParaRPr lang="en-US" sz="2200" b="1" dirty="0">
                    <a:solidFill>
                      <a:schemeClr val="bg1"/>
                    </a:solidFill>
                    <a:latin typeface="Helvetica" panose="020B0604020202020204" pitchFamily="34" charset="0"/>
                  </a:endParaRPr>
                </a:p>
              </p:txBody>
            </p:sp>
          </mc:Choice>
          <mc:Fallback>
            <p:sp>
              <p:nvSpPr>
                <p:cNvPr id="9" name="Rectangle 8">
                  <a:extLst>
                    <a:ext uri="{FF2B5EF4-FFF2-40B4-BE49-F238E27FC236}">
                      <a16:creationId xmlns:a16="http://schemas.microsoft.com/office/drawing/2014/main" id="{87CD102B-9DBC-31ED-3C8C-8F3D781B42F7}"/>
                    </a:ext>
                  </a:extLst>
                </p:cNvPr>
                <p:cNvSpPr>
                  <a:spLocks noRot="1" noChangeAspect="1" noMove="1" noResize="1" noEditPoints="1" noAdjustHandles="1" noChangeArrowheads="1" noChangeShapeType="1" noTextEdit="1"/>
                </p:cNvSpPr>
                <p:nvPr/>
              </p:nvSpPr>
              <p:spPr>
                <a:xfrm>
                  <a:off x="1901204" y="2228087"/>
                  <a:ext cx="508820" cy="430887"/>
                </a:xfrm>
                <a:prstGeom prst="rect">
                  <a:avLst/>
                </a:prstGeom>
                <a:blipFill>
                  <a:blip r:embed="rId7"/>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A9775BB-2D0A-98AB-0F1E-9E65667019CD}"/>
                </a:ext>
              </a:extLst>
            </p:cNvPr>
            <p:cNvCxnSpPr>
              <a:cxnSpLocks/>
            </p:cNvCxnSpPr>
            <p:nvPr/>
          </p:nvCxnSpPr>
          <p:spPr>
            <a:xfrm flipH="1">
              <a:off x="1466175" y="2190984"/>
              <a:ext cx="554100" cy="514189"/>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69D446F-7F0F-8302-A51A-EED8AE906A13}"/>
                </a:ext>
              </a:extLst>
            </p:cNvPr>
            <p:cNvCxnSpPr>
              <a:cxnSpLocks/>
            </p:cNvCxnSpPr>
            <p:nvPr/>
          </p:nvCxnSpPr>
          <p:spPr>
            <a:xfrm>
              <a:off x="1720923" y="1427357"/>
              <a:ext cx="0" cy="2001643"/>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A26690F2-3FD0-2A16-8C4E-B2ED1119A428}"/>
                    </a:ext>
                  </a:extLst>
                </p:cNvPr>
                <p:cNvSpPr/>
                <p:nvPr/>
              </p:nvSpPr>
              <p:spPr>
                <a:xfrm>
                  <a:off x="1711807" y="1565256"/>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𝟐</m:t>
                            </m:r>
                          </m:sub>
                        </m:sSub>
                      </m:oMath>
                    </m:oMathPara>
                  </a14:m>
                  <a:endParaRPr lang="en-US" sz="2200" b="1" dirty="0">
                    <a:solidFill>
                      <a:schemeClr val="bg1"/>
                    </a:solidFill>
                    <a:latin typeface="Helvetica" panose="020B0604020202020204" pitchFamily="34" charset="0"/>
                  </a:endParaRPr>
                </a:p>
              </p:txBody>
            </p:sp>
          </mc:Choice>
          <mc:Fallback>
            <p:sp>
              <p:nvSpPr>
                <p:cNvPr id="23" name="Rectangle 22">
                  <a:extLst>
                    <a:ext uri="{FF2B5EF4-FFF2-40B4-BE49-F238E27FC236}">
                      <a16:creationId xmlns:a16="http://schemas.microsoft.com/office/drawing/2014/main" id="{A26690F2-3FD0-2A16-8C4E-B2ED1119A428}"/>
                    </a:ext>
                  </a:extLst>
                </p:cNvPr>
                <p:cNvSpPr>
                  <a:spLocks noRot="1" noChangeAspect="1" noMove="1" noResize="1" noEditPoints="1" noAdjustHandles="1" noChangeArrowheads="1" noChangeShapeType="1" noTextEdit="1"/>
                </p:cNvSpPr>
                <p:nvPr/>
              </p:nvSpPr>
              <p:spPr>
                <a:xfrm>
                  <a:off x="1711807" y="1565256"/>
                  <a:ext cx="508820" cy="430887"/>
                </a:xfrm>
                <a:prstGeom prst="rect">
                  <a:avLst/>
                </a:prstGeom>
                <a:blipFill>
                  <a:blip r:embed="rId8"/>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77C59D6D-29D0-2E53-72E8-AADF173208EA}"/>
                </a:ext>
              </a:extLst>
            </p:cNvPr>
            <p:cNvCxnSpPr>
              <a:cxnSpLocks/>
            </p:cNvCxnSpPr>
            <p:nvPr/>
          </p:nvCxnSpPr>
          <p:spPr>
            <a:xfrm flipH="1">
              <a:off x="6864795" y="3960556"/>
              <a:ext cx="4333758" cy="0"/>
            </a:xfrm>
            <a:prstGeom prst="line">
              <a:avLst/>
            </a:prstGeom>
            <a:ln w="28575">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E4CC6C-EB50-7599-7AEF-A7CDC7E1919E}"/>
                </a:ext>
              </a:extLst>
            </p:cNvPr>
            <p:cNvCxnSpPr>
              <a:cxnSpLocks/>
            </p:cNvCxnSpPr>
            <p:nvPr/>
          </p:nvCxnSpPr>
          <p:spPr>
            <a:xfrm>
              <a:off x="8405421" y="4060622"/>
              <a:ext cx="0" cy="137756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3FD7E4-AE06-6758-A7AF-CE86BE713380}"/>
                </a:ext>
              </a:extLst>
            </p:cNvPr>
            <p:cNvCxnSpPr>
              <a:cxnSpLocks/>
            </p:cNvCxnSpPr>
            <p:nvPr/>
          </p:nvCxnSpPr>
          <p:spPr>
            <a:xfrm>
              <a:off x="9712841" y="4060622"/>
              <a:ext cx="0" cy="134915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626683-1B7F-2A34-4E9D-3A69D24C26A9}"/>
                </a:ext>
              </a:extLst>
            </p:cNvPr>
            <p:cNvCxnSpPr>
              <a:cxnSpLocks/>
            </p:cNvCxnSpPr>
            <p:nvPr/>
          </p:nvCxnSpPr>
          <p:spPr>
            <a:xfrm flipH="1" flipV="1">
              <a:off x="8405421" y="4614258"/>
              <a:ext cx="1307420" cy="5314"/>
            </a:xfrm>
            <a:prstGeom prst="line">
              <a:avLst/>
            </a:prstGeom>
            <a:ln w="28575">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18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3</a:t>
            </a:fld>
            <a:endParaRPr lang="en-US" dirty="0"/>
          </a:p>
        </p:txBody>
      </p:sp>
      <p:grpSp>
        <p:nvGrpSpPr>
          <p:cNvPr id="20" name="Group 19">
            <a:extLst>
              <a:ext uri="{FF2B5EF4-FFF2-40B4-BE49-F238E27FC236}">
                <a16:creationId xmlns:a16="http://schemas.microsoft.com/office/drawing/2014/main" id="{28F9B0F8-7834-71A5-F230-215B96043A66}"/>
              </a:ext>
            </a:extLst>
          </p:cNvPr>
          <p:cNvGrpSpPr/>
          <p:nvPr/>
        </p:nvGrpSpPr>
        <p:grpSpPr>
          <a:xfrm>
            <a:off x="639001" y="1100497"/>
            <a:ext cx="10979974" cy="5108279"/>
            <a:chOff x="639001" y="1100497"/>
            <a:chExt cx="10979974" cy="5108279"/>
          </a:xfrm>
        </p:grpSpPr>
        <p:pic>
          <p:nvPicPr>
            <p:cNvPr id="12" name="Picture 11">
              <a:extLst>
                <a:ext uri="{FF2B5EF4-FFF2-40B4-BE49-F238E27FC236}">
                  <a16:creationId xmlns:a16="http://schemas.microsoft.com/office/drawing/2014/main" id="{FCA15990-FF5F-A653-6793-8142B2460A25}"/>
                </a:ext>
              </a:extLst>
            </p:cNvPr>
            <p:cNvPicPr>
              <a:picLocks noChangeAspect="1"/>
            </p:cNvPicPr>
            <p:nvPr/>
          </p:nvPicPr>
          <p:blipFill>
            <a:blip r:embed="rId3"/>
            <a:stretch>
              <a:fillRect/>
            </a:stretch>
          </p:blipFill>
          <p:spPr>
            <a:xfrm>
              <a:off x="5520132" y="1634643"/>
              <a:ext cx="6098843" cy="4574133"/>
            </a:xfrm>
            <a:prstGeom prst="rect">
              <a:avLst/>
            </a:prstGeom>
          </p:spPr>
        </p:pic>
        <p:pic>
          <p:nvPicPr>
            <p:cNvPr id="11" name="Picture 10">
              <a:extLst>
                <a:ext uri="{FF2B5EF4-FFF2-40B4-BE49-F238E27FC236}">
                  <a16:creationId xmlns:a16="http://schemas.microsoft.com/office/drawing/2014/main" id="{23DF8017-FA19-D9F2-57DA-265889687E7C}"/>
                </a:ext>
              </a:extLst>
            </p:cNvPr>
            <p:cNvPicPr>
              <a:picLocks noChangeAspect="1"/>
            </p:cNvPicPr>
            <p:nvPr/>
          </p:nvPicPr>
          <p:blipFill rotWithShape="1">
            <a:blip r:embed="rId4"/>
            <a:srcRect l="12187" t="8623" r="49416" b="10859"/>
            <a:stretch/>
          </p:blipFill>
          <p:spPr>
            <a:xfrm>
              <a:off x="639001" y="1100497"/>
              <a:ext cx="4872139" cy="5108279"/>
            </a:xfrm>
            <a:prstGeom prst="rect">
              <a:avLst/>
            </a:prstGeom>
          </p:spPr>
        </p:pic>
        <p:sp>
          <p:nvSpPr>
            <p:cNvPr id="13" name="Rectangle 12">
              <a:extLst>
                <a:ext uri="{FF2B5EF4-FFF2-40B4-BE49-F238E27FC236}">
                  <a16:creationId xmlns:a16="http://schemas.microsoft.com/office/drawing/2014/main" id="{BE4BFE68-CAA6-A2CA-4856-CAABC5C626C6}"/>
                </a:ext>
              </a:extLst>
            </p:cNvPr>
            <p:cNvSpPr/>
            <p:nvPr/>
          </p:nvSpPr>
          <p:spPr>
            <a:xfrm>
              <a:off x="9309376" y="2803938"/>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4575B4"/>
                  </a:solidFill>
                  <a:latin typeface="Helvetica" panose="020B0604020202020204" pitchFamily="34" charset="0"/>
                </a:rPr>
                <a:t>Autoencoder</a:t>
              </a:r>
            </a:p>
          </p:txBody>
        </p:sp>
        <p:sp>
          <p:nvSpPr>
            <p:cNvPr id="14" name="Rectangle 13">
              <a:extLst>
                <a:ext uri="{FF2B5EF4-FFF2-40B4-BE49-F238E27FC236}">
                  <a16:creationId xmlns:a16="http://schemas.microsoft.com/office/drawing/2014/main" id="{6CDFCD77-CFB0-DFA2-51C2-0C81BC1482EE}"/>
                </a:ext>
              </a:extLst>
            </p:cNvPr>
            <p:cNvSpPr/>
            <p:nvPr/>
          </p:nvSpPr>
          <p:spPr>
            <a:xfrm>
              <a:off x="9846235" y="3845179"/>
              <a:ext cx="861675"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D72F27"/>
                  </a:solidFill>
                  <a:latin typeface="Helvetica" panose="020B0604020202020204" pitchFamily="34" charset="0"/>
                </a:rPr>
                <a:t>PCA</a:t>
              </a:r>
            </a:p>
          </p:txBody>
        </p:sp>
        <p:sp>
          <p:nvSpPr>
            <p:cNvPr id="15" name="Rectangle 14">
              <a:extLst>
                <a:ext uri="{FF2B5EF4-FFF2-40B4-BE49-F238E27FC236}">
                  <a16:creationId xmlns:a16="http://schemas.microsoft.com/office/drawing/2014/main" id="{2B02AC05-88E5-D5B8-560C-8359BEA535D2}"/>
                </a:ext>
              </a:extLst>
            </p:cNvPr>
            <p:cNvSpPr/>
            <p:nvPr/>
          </p:nvSpPr>
          <p:spPr>
            <a:xfrm>
              <a:off x="9175751" y="3344807"/>
              <a:ext cx="2202642"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FF7F00"/>
                  </a:solidFill>
                  <a:latin typeface="Helvetica" panose="020B0604020202020204" pitchFamily="34" charset="0"/>
                </a:rPr>
                <a:t>Diffusion maps</a:t>
              </a:r>
            </a:p>
          </p:txBody>
        </p:sp>
        <p:sp>
          <p:nvSpPr>
            <p:cNvPr id="16" name="Rectangle 15">
              <a:extLst>
                <a:ext uri="{FF2B5EF4-FFF2-40B4-BE49-F238E27FC236}">
                  <a16:creationId xmlns:a16="http://schemas.microsoft.com/office/drawing/2014/main" id="{574A6F03-DE84-9EE9-F0B7-EB452ACDB595}"/>
                </a:ext>
              </a:extLst>
            </p:cNvPr>
            <p:cNvSpPr/>
            <p:nvPr/>
          </p:nvSpPr>
          <p:spPr>
            <a:xfrm>
              <a:off x="9309376" y="2190984"/>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latin typeface="Helvetica" panose="020B0604020202020204" pitchFamily="34" charset="0"/>
                </a:rPr>
                <a:t>Ground truth</a:t>
              </a:r>
            </a:p>
          </p:txBody>
        </p:sp>
        <p:cxnSp>
          <p:nvCxnSpPr>
            <p:cNvPr id="21" name="Straight Connector 20">
              <a:extLst>
                <a:ext uri="{FF2B5EF4-FFF2-40B4-BE49-F238E27FC236}">
                  <a16:creationId xmlns:a16="http://schemas.microsoft.com/office/drawing/2014/main" id="{FD96EDBA-B062-AEE4-6E15-AE920E8F0EBC}"/>
                </a:ext>
              </a:extLst>
            </p:cNvPr>
            <p:cNvCxnSpPr>
              <a:cxnSpLocks/>
            </p:cNvCxnSpPr>
            <p:nvPr/>
          </p:nvCxnSpPr>
          <p:spPr>
            <a:xfrm>
              <a:off x="7263270" y="2705173"/>
              <a:ext cx="0" cy="277723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7A83726-7027-CA05-5FAB-513A4A35BF15}"/>
                    </a:ext>
                  </a:extLst>
                </p:cNvPr>
                <p:cNvSpPr/>
                <p:nvPr/>
              </p:nvSpPr>
              <p:spPr>
                <a:xfrm>
                  <a:off x="7263270" y="2605468"/>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1</m:t>
                            </m:r>
                          </m:sub>
                        </m:sSub>
                      </m:oMath>
                    </m:oMathPara>
                  </a14:m>
                  <a:endParaRPr lang="en-US" sz="2200" dirty="0">
                    <a:latin typeface="Helvetica" panose="020B0604020202020204" pitchFamily="34" charset="0"/>
                  </a:endParaRPr>
                </a:p>
              </p:txBody>
            </p:sp>
          </mc:Choice>
          <mc:Fallback xmlns="">
            <p:sp>
              <p:nvSpPr>
                <p:cNvPr id="28" name="Rectangle 27">
                  <a:extLst>
                    <a:ext uri="{FF2B5EF4-FFF2-40B4-BE49-F238E27FC236}">
                      <a16:creationId xmlns:a16="http://schemas.microsoft.com/office/drawing/2014/main" id="{F7A83726-7027-CA05-5FAB-513A4A35BF15}"/>
                    </a:ext>
                  </a:extLst>
                </p:cNvPr>
                <p:cNvSpPr>
                  <a:spLocks noRot="1" noChangeAspect="1" noMove="1" noResize="1" noEditPoints="1" noAdjustHandles="1" noChangeArrowheads="1" noChangeShapeType="1" noTextEdit="1"/>
                </p:cNvSpPr>
                <p:nvPr/>
              </p:nvSpPr>
              <p:spPr>
                <a:xfrm>
                  <a:off x="7263270" y="2605468"/>
                  <a:ext cx="508820"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CD102B-9DBC-31ED-3C8C-8F3D781B42F7}"/>
                    </a:ext>
                  </a:extLst>
                </p:cNvPr>
                <p:cNvSpPr/>
                <p:nvPr/>
              </p:nvSpPr>
              <p:spPr>
                <a:xfrm>
                  <a:off x="1133478" y="2091278"/>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𝟏</m:t>
                            </m:r>
                          </m:sub>
                        </m:sSub>
                      </m:oMath>
                    </m:oMathPara>
                  </a14:m>
                  <a:endParaRPr lang="en-US" sz="2200" b="1" dirty="0">
                    <a:solidFill>
                      <a:schemeClr val="bg1"/>
                    </a:solidFill>
                    <a:latin typeface="Helvetica" panose="020B0604020202020204" pitchFamily="34" charset="0"/>
                  </a:endParaRPr>
                </a:p>
              </p:txBody>
            </p:sp>
          </mc:Choice>
          <mc:Fallback xmlns="">
            <p:sp>
              <p:nvSpPr>
                <p:cNvPr id="9" name="Rectangle 8">
                  <a:extLst>
                    <a:ext uri="{FF2B5EF4-FFF2-40B4-BE49-F238E27FC236}">
                      <a16:creationId xmlns:a16="http://schemas.microsoft.com/office/drawing/2014/main" id="{87CD102B-9DBC-31ED-3C8C-8F3D781B42F7}"/>
                    </a:ext>
                  </a:extLst>
                </p:cNvPr>
                <p:cNvSpPr>
                  <a:spLocks noRot="1" noChangeAspect="1" noMove="1" noResize="1" noEditPoints="1" noAdjustHandles="1" noChangeArrowheads="1" noChangeShapeType="1" noTextEdit="1"/>
                </p:cNvSpPr>
                <p:nvPr/>
              </p:nvSpPr>
              <p:spPr>
                <a:xfrm>
                  <a:off x="1133478" y="2091278"/>
                  <a:ext cx="508820" cy="430887"/>
                </a:xfrm>
                <a:prstGeom prst="rect">
                  <a:avLst/>
                </a:prstGeom>
                <a:blipFill>
                  <a:blip r:embed="rId6"/>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A9775BB-2D0A-98AB-0F1E-9E65667019CD}"/>
                </a:ext>
              </a:extLst>
            </p:cNvPr>
            <p:cNvCxnSpPr>
              <a:cxnSpLocks/>
            </p:cNvCxnSpPr>
            <p:nvPr/>
          </p:nvCxnSpPr>
          <p:spPr>
            <a:xfrm flipH="1">
              <a:off x="1338112" y="2306722"/>
              <a:ext cx="554100" cy="514189"/>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120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4</a:t>
            </a:fld>
            <a:endParaRPr lang="en-US" dirty="0"/>
          </a:p>
        </p:txBody>
      </p:sp>
      <p:grpSp>
        <p:nvGrpSpPr>
          <p:cNvPr id="31" name="Group 30">
            <a:extLst>
              <a:ext uri="{FF2B5EF4-FFF2-40B4-BE49-F238E27FC236}">
                <a16:creationId xmlns:a16="http://schemas.microsoft.com/office/drawing/2014/main" id="{C1805459-5C42-D90E-FDAB-8E6F912AFA29}"/>
              </a:ext>
            </a:extLst>
          </p:cNvPr>
          <p:cNvGrpSpPr/>
          <p:nvPr/>
        </p:nvGrpSpPr>
        <p:grpSpPr>
          <a:xfrm>
            <a:off x="674861" y="1105510"/>
            <a:ext cx="10980690" cy="5157216"/>
            <a:chOff x="674861" y="1105511"/>
            <a:chExt cx="10980690" cy="5155475"/>
          </a:xfrm>
        </p:grpSpPr>
        <p:pic>
          <p:nvPicPr>
            <p:cNvPr id="8" name="Picture 7">
              <a:extLst>
                <a:ext uri="{FF2B5EF4-FFF2-40B4-BE49-F238E27FC236}">
                  <a16:creationId xmlns:a16="http://schemas.microsoft.com/office/drawing/2014/main" id="{0FB31E06-CCD9-C8A6-4137-76E2AE1F1CDE}"/>
                </a:ext>
              </a:extLst>
            </p:cNvPr>
            <p:cNvPicPr>
              <a:picLocks noChangeAspect="1"/>
            </p:cNvPicPr>
            <p:nvPr/>
          </p:nvPicPr>
          <p:blipFill>
            <a:blip r:embed="rId3"/>
            <a:stretch>
              <a:fillRect/>
            </a:stretch>
          </p:blipFill>
          <p:spPr>
            <a:xfrm>
              <a:off x="5487094" y="1634643"/>
              <a:ext cx="6168457" cy="4626343"/>
            </a:xfrm>
            <a:prstGeom prst="rect">
              <a:avLst/>
            </a:prstGeom>
          </p:spPr>
        </p:pic>
        <p:pic>
          <p:nvPicPr>
            <p:cNvPr id="7" name="Picture 6">
              <a:extLst>
                <a:ext uri="{FF2B5EF4-FFF2-40B4-BE49-F238E27FC236}">
                  <a16:creationId xmlns:a16="http://schemas.microsoft.com/office/drawing/2014/main" id="{B73995E0-0E66-0A99-0BE4-5493643BDD2E}"/>
                </a:ext>
              </a:extLst>
            </p:cNvPr>
            <p:cNvPicPr>
              <a:picLocks noChangeAspect="1"/>
            </p:cNvPicPr>
            <p:nvPr/>
          </p:nvPicPr>
          <p:blipFill rotWithShape="1">
            <a:blip r:embed="rId4"/>
            <a:srcRect l="12188" t="8497" r="50078" b="10860"/>
            <a:stretch/>
          </p:blipFill>
          <p:spPr>
            <a:xfrm>
              <a:off x="674861" y="1105511"/>
              <a:ext cx="4775657" cy="5103265"/>
            </a:xfrm>
            <a:prstGeom prst="rect">
              <a:avLst/>
            </a:prstGeom>
          </p:spPr>
        </p:pic>
        <p:sp>
          <p:nvSpPr>
            <p:cNvPr id="13" name="Rectangle 12">
              <a:extLst>
                <a:ext uri="{FF2B5EF4-FFF2-40B4-BE49-F238E27FC236}">
                  <a16:creationId xmlns:a16="http://schemas.microsoft.com/office/drawing/2014/main" id="{BE4BFE68-CAA6-A2CA-4856-CAABC5C626C6}"/>
                </a:ext>
              </a:extLst>
            </p:cNvPr>
            <p:cNvSpPr/>
            <p:nvPr/>
          </p:nvSpPr>
          <p:spPr>
            <a:xfrm>
              <a:off x="9309376" y="2803938"/>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4575B4"/>
                  </a:solidFill>
                  <a:latin typeface="Helvetica" panose="020B0604020202020204" pitchFamily="34" charset="0"/>
                </a:rPr>
                <a:t>Autoencoder</a:t>
              </a:r>
            </a:p>
          </p:txBody>
        </p:sp>
        <p:sp>
          <p:nvSpPr>
            <p:cNvPr id="14" name="Rectangle 13">
              <a:extLst>
                <a:ext uri="{FF2B5EF4-FFF2-40B4-BE49-F238E27FC236}">
                  <a16:creationId xmlns:a16="http://schemas.microsoft.com/office/drawing/2014/main" id="{6CDFCD77-CFB0-DFA2-51C2-0C81BC1482EE}"/>
                </a:ext>
              </a:extLst>
            </p:cNvPr>
            <p:cNvSpPr/>
            <p:nvPr/>
          </p:nvSpPr>
          <p:spPr>
            <a:xfrm>
              <a:off x="9846235" y="3845179"/>
              <a:ext cx="861675"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D72F27"/>
                  </a:solidFill>
                  <a:latin typeface="Helvetica" panose="020B0604020202020204" pitchFamily="34" charset="0"/>
                </a:rPr>
                <a:t>PCA</a:t>
              </a:r>
            </a:p>
          </p:txBody>
        </p:sp>
        <p:sp>
          <p:nvSpPr>
            <p:cNvPr id="15" name="Rectangle 14">
              <a:extLst>
                <a:ext uri="{FF2B5EF4-FFF2-40B4-BE49-F238E27FC236}">
                  <a16:creationId xmlns:a16="http://schemas.microsoft.com/office/drawing/2014/main" id="{2B02AC05-88E5-D5B8-560C-8359BEA535D2}"/>
                </a:ext>
              </a:extLst>
            </p:cNvPr>
            <p:cNvSpPr/>
            <p:nvPr/>
          </p:nvSpPr>
          <p:spPr>
            <a:xfrm>
              <a:off x="9175751" y="3344807"/>
              <a:ext cx="2202642"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FF7F00"/>
                  </a:solidFill>
                  <a:latin typeface="Helvetica" panose="020B0604020202020204" pitchFamily="34" charset="0"/>
                </a:rPr>
                <a:t>Diffusion maps</a:t>
              </a:r>
            </a:p>
          </p:txBody>
        </p:sp>
        <p:sp>
          <p:nvSpPr>
            <p:cNvPr id="16" name="Rectangle 15">
              <a:extLst>
                <a:ext uri="{FF2B5EF4-FFF2-40B4-BE49-F238E27FC236}">
                  <a16:creationId xmlns:a16="http://schemas.microsoft.com/office/drawing/2014/main" id="{574A6F03-DE84-9EE9-F0B7-EB452ACDB595}"/>
                </a:ext>
              </a:extLst>
            </p:cNvPr>
            <p:cNvSpPr/>
            <p:nvPr/>
          </p:nvSpPr>
          <p:spPr>
            <a:xfrm>
              <a:off x="9309376" y="2190984"/>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latin typeface="Helvetica" panose="020B0604020202020204" pitchFamily="34" charset="0"/>
                </a:rPr>
                <a:t>Ground truth</a:t>
              </a:r>
            </a:p>
          </p:txBody>
        </p:sp>
        <p:cxnSp>
          <p:nvCxnSpPr>
            <p:cNvPr id="21" name="Straight Connector 20">
              <a:extLst>
                <a:ext uri="{FF2B5EF4-FFF2-40B4-BE49-F238E27FC236}">
                  <a16:creationId xmlns:a16="http://schemas.microsoft.com/office/drawing/2014/main" id="{FD96EDBA-B062-AEE4-6E15-AE920E8F0EBC}"/>
                </a:ext>
              </a:extLst>
            </p:cNvPr>
            <p:cNvCxnSpPr>
              <a:cxnSpLocks/>
            </p:cNvCxnSpPr>
            <p:nvPr/>
          </p:nvCxnSpPr>
          <p:spPr>
            <a:xfrm>
              <a:off x="7702182" y="3956386"/>
              <a:ext cx="0" cy="15260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7A83726-7027-CA05-5FAB-513A4A35BF15}"/>
                    </a:ext>
                  </a:extLst>
                </p:cNvPr>
                <p:cNvSpPr/>
                <p:nvPr/>
              </p:nvSpPr>
              <p:spPr>
                <a:xfrm>
                  <a:off x="7719290" y="3732763"/>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1</m:t>
                            </m:r>
                          </m:sub>
                        </m:sSub>
                      </m:oMath>
                    </m:oMathPara>
                  </a14:m>
                  <a:endParaRPr lang="en-US" sz="2200" dirty="0">
                    <a:latin typeface="Helvetica" panose="020B0604020202020204" pitchFamily="34" charset="0"/>
                  </a:endParaRPr>
                </a:p>
              </p:txBody>
            </p:sp>
          </mc:Choice>
          <mc:Fallback xmlns="">
            <p:sp>
              <p:nvSpPr>
                <p:cNvPr id="28" name="Rectangle 27">
                  <a:extLst>
                    <a:ext uri="{FF2B5EF4-FFF2-40B4-BE49-F238E27FC236}">
                      <a16:creationId xmlns:a16="http://schemas.microsoft.com/office/drawing/2014/main" id="{F7A83726-7027-CA05-5FAB-513A4A35BF15}"/>
                    </a:ext>
                  </a:extLst>
                </p:cNvPr>
                <p:cNvSpPr>
                  <a:spLocks noRot="1" noChangeAspect="1" noMove="1" noResize="1" noEditPoints="1" noAdjustHandles="1" noChangeArrowheads="1" noChangeShapeType="1" noTextEdit="1"/>
                </p:cNvSpPr>
                <p:nvPr/>
              </p:nvSpPr>
              <p:spPr>
                <a:xfrm>
                  <a:off x="7719290" y="3732763"/>
                  <a:ext cx="508820"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CD102B-9DBC-31ED-3C8C-8F3D781B42F7}"/>
                    </a:ext>
                  </a:extLst>
                </p:cNvPr>
                <p:cNvSpPr/>
                <p:nvPr/>
              </p:nvSpPr>
              <p:spPr>
                <a:xfrm>
                  <a:off x="1353332" y="1689202"/>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𝟏</m:t>
                            </m:r>
                          </m:sub>
                        </m:sSub>
                      </m:oMath>
                    </m:oMathPara>
                  </a14:m>
                  <a:endParaRPr lang="en-US" sz="2200" b="1" dirty="0">
                    <a:solidFill>
                      <a:schemeClr val="bg1"/>
                    </a:solidFill>
                    <a:latin typeface="Helvetica" panose="020B0604020202020204" pitchFamily="34" charset="0"/>
                  </a:endParaRPr>
                </a:p>
              </p:txBody>
            </p:sp>
          </mc:Choice>
          <mc:Fallback xmlns="">
            <p:sp>
              <p:nvSpPr>
                <p:cNvPr id="9" name="Rectangle 8">
                  <a:extLst>
                    <a:ext uri="{FF2B5EF4-FFF2-40B4-BE49-F238E27FC236}">
                      <a16:creationId xmlns:a16="http://schemas.microsoft.com/office/drawing/2014/main" id="{87CD102B-9DBC-31ED-3C8C-8F3D781B42F7}"/>
                    </a:ext>
                  </a:extLst>
                </p:cNvPr>
                <p:cNvSpPr>
                  <a:spLocks noRot="1" noChangeAspect="1" noMove="1" noResize="1" noEditPoints="1" noAdjustHandles="1" noChangeArrowheads="1" noChangeShapeType="1" noTextEdit="1"/>
                </p:cNvSpPr>
                <p:nvPr/>
              </p:nvSpPr>
              <p:spPr>
                <a:xfrm>
                  <a:off x="1353332" y="1689202"/>
                  <a:ext cx="508820" cy="430887"/>
                </a:xfrm>
                <a:prstGeom prst="rect">
                  <a:avLst/>
                </a:prstGeom>
                <a:blipFill>
                  <a:blip r:embed="rId6"/>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A9775BB-2D0A-98AB-0F1E-9E65667019CD}"/>
                </a:ext>
              </a:extLst>
            </p:cNvPr>
            <p:cNvCxnSpPr>
              <a:cxnSpLocks/>
            </p:cNvCxnSpPr>
            <p:nvPr/>
          </p:nvCxnSpPr>
          <p:spPr>
            <a:xfrm flipH="1">
              <a:off x="1063558" y="1773077"/>
              <a:ext cx="290940" cy="39845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AFC846-CD84-E95C-EA8D-FE90421F0975}"/>
                </a:ext>
              </a:extLst>
            </p:cNvPr>
            <p:cNvCxnSpPr>
              <a:cxnSpLocks/>
            </p:cNvCxnSpPr>
            <p:nvPr/>
          </p:nvCxnSpPr>
          <p:spPr>
            <a:xfrm>
              <a:off x="8476374" y="3956386"/>
              <a:ext cx="0" cy="15260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A5DBA76-75BA-2FB2-BA0E-0BC734C869D2}"/>
                    </a:ext>
                  </a:extLst>
                </p:cNvPr>
                <p:cNvSpPr/>
                <p:nvPr/>
              </p:nvSpPr>
              <p:spPr>
                <a:xfrm>
                  <a:off x="8476374" y="3740942"/>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2</m:t>
                            </m:r>
                          </m:sub>
                        </m:sSub>
                      </m:oMath>
                    </m:oMathPara>
                  </a14:m>
                  <a:endParaRPr lang="en-US" sz="2200" dirty="0">
                    <a:latin typeface="Helvetica" panose="020B0604020202020204" pitchFamily="34" charset="0"/>
                  </a:endParaRPr>
                </a:p>
              </p:txBody>
            </p:sp>
          </mc:Choice>
          <mc:Fallback xmlns="">
            <p:sp>
              <p:nvSpPr>
                <p:cNvPr id="23" name="Rectangle 22">
                  <a:extLst>
                    <a:ext uri="{FF2B5EF4-FFF2-40B4-BE49-F238E27FC236}">
                      <a16:creationId xmlns:a16="http://schemas.microsoft.com/office/drawing/2014/main" id="{DA5DBA76-75BA-2FB2-BA0E-0BC734C869D2}"/>
                    </a:ext>
                  </a:extLst>
                </p:cNvPr>
                <p:cNvSpPr>
                  <a:spLocks noRot="1" noChangeAspect="1" noMove="1" noResize="1" noEditPoints="1" noAdjustHandles="1" noChangeArrowheads="1" noChangeShapeType="1" noTextEdit="1"/>
                </p:cNvSpPr>
                <p:nvPr/>
              </p:nvSpPr>
              <p:spPr>
                <a:xfrm>
                  <a:off x="8476374" y="3740942"/>
                  <a:ext cx="508820" cy="430887"/>
                </a:xfrm>
                <a:prstGeom prst="rect">
                  <a:avLst/>
                </a:prstGeom>
                <a:blipFill>
                  <a:blip r:embed="rId7"/>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2C304CF-0FED-5543-F836-6DCE0194CE4D}"/>
                </a:ext>
              </a:extLst>
            </p:cNvPr>
            <p:cNvCxnSpPr>
              <a:cxnSpLocks/>
            </p:cNvCxnSpPr>
            <p:nvPr/>
          </p:nvCxnSpPr>
          <p:spPr>
            <a:xfrm flipH="1">
              <a:off x="2044188" y="2535637"/>
              <a:ext cx="188519" cy="43397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255066E-B152-EAA0-E15D-B484B40DCB16}"/>
                    </a:ext>
                  </a:extLst>
                </p:cNvPr>
                <p:cNvSpPr/>
                <p:nvPr/>
              </p:nvSpPr>
              <p:spPr>
                <a:xfrm>
                  <a:off x="2243844" y="2621871"/>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𝟐</m:t>
                            </m:r>
                          </m:sub>
                        </m:sSub>
                      </m:oMath>
                    </m:oMathPara>
                  </a14:m>
                  <a:endParaRPr lang="en-US" sz="2200" b="1" dirty="0">
                    <a:solidFill>
                      <a:schemeClr val="bg1"/>
                    </a:solidFill>
                    <a:latin typeface="Helvetica" panose="020B0604020202020204" pitchFamily="34" charset="0"/>
                  </a:endParaRPr>
                </a:p>
              </p:txBody>
            </p:sp>
          </mc:Choice>
          <mc:Fallback xmlns="">
            <p:sp>
              <p:nvSpPr>
                <p:cNvPr id="30" name="Rectangle 29">
                  <a:extLst>
                    <a:ext uri="{FF2B5EF4-FFF2-40B4-BE49-F238E27FC236}">
                      <a16:creationId xmlns:a16="http://schemas.microsoft.com/office/drawing/2014/main" id="{2255066E-B152-EAA0-E15D-B484B40DCB16}"/>
                    </a:ext>
                  </a:extLst>
                </p:cNvPr>
                <p:cNvSpPr>
                  <a:spLocks noRot="1" noChangeAspect="1" noMove="1" noResize="1" noEditPoints="1" noAdjustHandles="1" noChangeArrowheads="1" noChangeShapeType="1" noTextEdit="1"/>
                </p:cNvSpPr>
                <p:nvPr/>
              </p:nvSpPr>
              <p:spPr>
                <a:xfrm>
                  <a:off x="2243844" y="2621871"/>
                  <a:ext cx="508820" cy="430887"/>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08176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txDef>
      <a:spPr/>
      <a:bodyPr vert="horz" lIns="91440" tIns="45720" rIns="91440" bIns="45720" rtlCol="0" anchor="ctr"/>
      <a:lstStyle>
        <a:defPPr>
          <a:defRPr dirty="0"/>
        </a:defPPr>
      </a:lstStyle>
    </a:tx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3963</TotalTime>
  <Words>838</Words>
  <Application>Microsoft Macintosh PowerPoint</Application>
  <PresentationFormat>Widescreen</PresentationFormat>
  <Paragraphs>62</Paragraphs>
  <Slides>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Calibri</vt:lpstr>
      <vt:lpstr>Cambria Math</vt:lpstr>
      <vt:lpstr>Garamond</vt:lpstr>
      <vt:lpstr>Gill Sans MT</vt:lpstr>
      <vt:lpstr>Helvetica</vt:lpstr>
      <vt:lpstr>Trebuchet MS</vt:lpstr>
      <vt:lpstr>Sandia Theme (White Background)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622</cp:revision>
  <dcterms:created xsi:type="dcterms:W3CDTF">2021-11-29T16:48:02Z</dcterms:created>
  <dcterms:modified xsi:type="dcterms:W3CDTF">2023-05-24T20:35:27Z</dcterms:modified>
</cp:coreProperties>
</file>